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67" r:id="rId5"/>
    <p:sldId id="268" r:id="rId6"/>
    <p:sldId id="269" r:id="rId7"/>
    <p:sldId id="270" r:id="rId8"/>
    <p:sldId id="259" r:id="rId9"/>
    <p:sldId id="289" r:id="rId10"/>
    <p:sldId id="260" r:id="rId11"/>
    <p:sldId id="262" r:id="rId12"/>
    <p:sldId id="263" r:id="rId13"/>
    <p:sldId id="264" r:id="rId14"/>
    <p:sldId id="266" r:id="rId15"/>
    <p:sldId id="291" r:id="rId16"/>
    <p:sldId id="281" r:id="rId17"/>
    <p:sldId id="282" r:id="rId18"/>
    <p:sldId id="276" r:id="rId19"/>
    <p:sldId id="277" r:id="rId20"/>
    <p:sldId id="278" r:id="rId21"/>
    <p:sldId id="279" r:id="rId22"/>
    <p:sldId id="280" r:id="rId23"/>
    <p:sldId id="292" r:id="rId24"/>
    <p:sldId id="283" r:id="rId25"/>
    <p:sldId id="285" r:id="rId26"/>
    <p:sldId id="284" r:id="rId27"/>
    <p:sldId id="286" r:id="rId28"/>
    <p:sldId id="287" r:id="rId29"/>
    <p:sldId id="288" r:id="rId30"/>
    <p:sldId id="293" r:id="rId31"/>
    <p:sldId id="294" r:id="rId32"/>
    <p:sldId id="297" r:id="rId33"/>
    <p:sldId id="295" r:id="rId34"/>
    <p:sldId id="27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okwi.com/projects/296135008348799496" TargetMode="External"/><Relationship Id="rId2" Type="http://schemas.openxmlformats.org/officeDocument/2006/relationships/hyperlink" Target="https://wokwi.com/projects/29196099658134375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b.ru/blog/arduino/" TargetMode="External"/><Relationship Id="rId2" Type="http://schemas.openxmlformats.org/officeDocument/2006/relationships/hyperlink" Target="https://alexgyver.ru/lessons/arduino-referenc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9D59B-8420-2B8A-3FE2-FFD0BE8A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108658"/>
            <a:ext cx="8361229" cy="2640684"/>
          </a:xfrm>
        </p:spPr>
        <p:txBody>
          <a:bodyPr/>
          <a:lstStyle/>
          <a:p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Написание простой программы для 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Arduino Uno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6639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3322-05CB-8C32-0871-A9CE9A3B3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65D67-8EF3-575A-6E97-803AABF0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светодиода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103B237-09DC-D877-3647-B000673AA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514" y="1547446"/>
            <a:ext cx="9850452" cy="4973934"/>
          </a:xfrm>
        </p:spPr>
      </p:pic>
    </p:spTree>
    <p:extLst>
      <p:ext uri="{BB962C8B-B14F-4D97-AF65-F5344CB8AC3E}">
        <p14:creationId xmlns:p14="http://schemas.microsoft.com/office/powerpoint/2010/main" val="128008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0AF64-4591-2A63-569E-61821800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14E15-84C6-D0DE-4122-013518F4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кнопки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96CC984-E308-A159-87D1-C654BA3F7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83099"/>
            <a:ext cx="10618835" cy="4114799"/>
          </a:xfrm>
        </p:spPr>
      </p:pic>
    </p:spTree>
    <p:extLst>
      <p:ext uri="{BB962C8B-B14F-4D97-AF65-F5344CB8AC3E}">
        <p14:creationId xmlns:p14="http://schemas.microsoft.com/office/powerpoint/2010/main" val="266470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09DED-0C8A-C0EB-D2FF-CAFE3B43D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74EA7-C614-8832-DAD3-920F89FB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41CF77-D0FB-6FBD-E704-D35BF5B7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9601200" cy="503422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3 светодиода и реализовать принцип работы светофора: красный горит 5 секунд и потухает, загорается желтый на 2 секунды и потухает, загорается зелёный на 3 секунды, мигает 3 раза и потухает.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кнопку и 2 светодиода. Реализовать принцип работы светофора по кнопке: горит красный, когда кнопка нажимается, то красный мигает 2 раза, потухает и загорается зелёный, который горит 3 секунды, потухает и загорается красный.</a:t>
            </a:r>
          </a:p>
        </p:txBody>
      </p:sp>
    </p:spTree>
    <p:extLst>
      <p:ext uri="{BB962C8B-B14F-4D97-AF65-F5344CB8AC3E}">
        <p14:creationId xmlns:p14="http://schemas.microsoft.com/office/powerpoint/2010/main" val="417942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59287-58D4-F277-7844-9F5ED25D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668B7-30AB-0FB8-5D54-63997FDA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RGB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-светодиода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8011F4E-06AC-E06B-7479-668D45765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498" y="1547446"/>
            <a:ext cx="9286414" cy="4993370"/>
          </a:xfrm>
        </p:spPr>
      </p:pic>
    </p:spTree>
    <p:extLst>
      <p:ext uri="{BB962C8B-B14F-4D97-AF65-F5344CB8AC3E}">
        <p14:creationId xmlns:p14="http://schemas.microsoft.com/office/powerpoint/2010/main" val="355756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7C695-BE31-B3DD-9718-F0C53E490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060C2-EC1F-0EDE-B8C2-9D0127C4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D2FA63-715E-B54A-AEE7-7E49FB0D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9601200" cy="503422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кнопку и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RGB-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светодиод. Реализовать принцип работы светофора по кнопке: горит красный, после нажатия на кнопку загорается зелёный на 3 секунды, а потом загорается красный.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3 кнопки и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RGB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-светодиод. Одна кнопка будет включать красный цвет у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RGB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-светодиода, вторая – зелёный цвет, третья – синий.</a:t>
            </a:r>
          </a:p>
        </p:txBody>
      </p:sp>
    </p:spTree>
    <p:extLst>
      <p:ext uri="{BB962C8B-B14F-4D97-AF65-F5344CB8AC3E}">
        <p14:creationId xmlns:p14="http://schemas.microsoft.com/office/powerpoint/2010/main" val="148987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04A0F-5C46-DF1F-3C06-1EF7A2A6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35D94-29D6-1657-3F47-128B4BE99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3063251"/>
            <a:ext cx="8361229" cy="731498"/>
          </a:xfrm>
        </p:spPr>
        <p:txBody>
          <a:bodyPr/>
          <a:lstStyle/>
          <a:p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3</a:t>
            </a:r>
          </a:p>
        </p:txBody>
      </p:sp>
    </p:spTree>
    <p:extLst>
      <p:ext uri="{BB962C8B-B14F-4D97-AF65-F5344CB8AC3E}">
        <p14:creationId xmlns:p14="http://schemas.microsoft.com/office/powerpoint/2010/main" val="62188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A8EB1-B127-76D9-4EB6-BB7EA1B3D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F275A-0071-4D5E-9F61-6B8B9ED2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4932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скользящего потенциометра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E41A813-ABE5-CA90-167B-274ADE11C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69493"/>
            <a:ext cx="10224466" cy="2897930"/>
          </a:xfrm>
        </p:spPr>
      </p:pic>
    </p:spTree>
    <p:extLst>
      <p:ext uri="{BB962C8B-B14F-4D97-AF65-F5344CB8AC3E}">
        <p14:creationId xmlns:p14="http://schemas.microsoft.com/office/powerpoint/2010/main" val="318808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0E1B6-BDE4-7F55-470C-B88DEE1E4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83D8C-6ED6-7DFC-B126-3E7918D2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CE1A4B-99B7-AC94-AE84-C2ABEE36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9601200" cy="503422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Напишите код для данной схемы. Каждый потенциометр отвечает за свой цвет.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13752-15E1-4E4C-46AB-8E595BE6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02" y="2602523"/>
            <a:ext cx="5387957" cy="33041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B193BB-F8FF-A38E-E3AD-F578CD47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259" y="2602523"/>
            <a:ext cx="5512777" cy="33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29930-4B56-23D3-0CD6-6369274CA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8D79E-7FD4-5E6B-5D8B-332D64FE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43460" cy="12214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датчика </a:t>
            </a:r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температуры/влажности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(DHT22)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2691B7E-AE1B-EEA6-E7E8-A2632B1B6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531" y="1907208"/>
            <a:ext cx="9976529" cy="4614283"/>
          </a:xfrm>
        </p:spPr>
      </p:pic>
    </p:spTree>
    <p:extLst>
      <p:ext uri="{BB962C8B-B14F-4D97-AF65-F5344CB8AC3E}">
        <p14:creationId xmlns:p14="http://schemas.microsoft.com/office/powerpoint/2010/main" val="353486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FDB7C-DEC3-F459-CEF7-7E1753DB0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C1C6-0C99-4073-DED0-CA658007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43460" cy="79212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пьезодинамика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C8D8660-60C0-8707-7832-FD9F210D1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48046"/>
            <a:ext cx="10143165" cy="4524154"/>
          </a:xfrm>
        </p:spPr>
      </p:pic>
    </p:spTree>
    <p:extLst>
      <p:ext uri="{BB962C8B-B14F-4D97-AF65-F5344CB8AC3E}">
        <p14:creationId xmlns:p14="http://schemas.microsoft.com/office/powerpoint/2010/main" val="75588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9CF79-C495-2742-6B16-9F7CB578A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EAB53-4384-D959-E2DA-9E1B924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C42632-3A14-4324-89F2-8447F0B3F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67" b="4529"/>
          <a:stretch/>
        </p:blipFill>
        <p:spPr>
          <a:xfrm>
            <a:off x="1813840" y="1758462"/>
            <a:ext cx="9479625" cy="4210259"/>
          </a:xfrm>
        </p:spPr>
      </p:pic>
    </p:spTree>
    <p:extLst>
      <p:ext uri="{BB962C8B-B14F-4D97-AF65-F5344CB8AC3E}">
        <p14:creationId xmlns:p14="http://schemas.microsoft.com/office/powerpoint/2010/main" val="242026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EE13-9681-1206-63FE-AFA787065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18426-948A-B277-AD62-A077F605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700F0B-51D6-3E45-2FE2-6ACF003F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9601200" cy="503422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Подключите два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RGB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-светодиода и датчик температуры/влажности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(DHT22)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Настройте один светодиод на температуру, а второй на влажность. Сделайте так, чтобы при повышении температуры светодиод менял цвет с белого на желтый и красный. А при повышении влажности светодиод из белого становился голубым и синим.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Подключите сервопривод и датчик температуры/влажности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(DHT22)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Сделайте так, чтобы сервопривод поворачивался, когда влажность падает.</a:t>
            </a:r>
          </a:p>
        </p:txBody>
      </p:sp>
    </p:spTree>
    <p:extLst>
      <p:ext uri="{BB962C8B-B14F-4D97-AF65-F5344CB8AC3E}">
        <p14:creationId xmlns:p14="http://schemas.microsoft.com/office/powerpoint/2010/main" val="147530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A6E9-11BA-B0D3-D701-C703E012B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EB8B1-54EC-89AC-0CC3-5D0E8E98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7BDF5-37E4-4B6F-5254-4989EAB0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9601200" cy="503422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3 светодиода, сервопривод,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пьезодинамик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датчик температуры/влажности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(DHT22)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Реализовать принцип работы поливочной системы: когда влажность падает, постепенно загораются лампочки и начинает пищать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пьезодинамик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через 3 секунды поворачивается сервопривод.</a:t>
            </a:r>
          </a:p>
        </p:txBody>
      </p:sp>
    </p:spTree>
    <p:extLst>
      <p:ext uri="{BB962C8B-B14F-4D97-AF65-F5344CB8AC3E}">
        <p14:creationId xmlns:p14="http://schemas.microsoft.com/office/powerpoint/2010/main" val="4038130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C369-CEC9-1D9E-2D20-A288D6AC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6E8-341B-5839-57FC-BC94CE63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7A1-F405-786A-2575-9F34A292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4875581" cy="503422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Написать код для данного пианино без использования библиотек.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7A886-98C3-EF93-BCAB-AD2A949A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39" y="1547446"/>
            <a:ext cx="5863304" cy="44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3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9A041-703D-0A6F-15C5-D20D4BDC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00D72-977F-7D48-2DC2-FA166D8C0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3063251"/>
            <a:ext cx="8361229" cy="731498"/>
          </a:xfrm>
        </p:spPr>
        <p:txBody>
          <a:bodyPr/>
          <a:lstStyle/>
          <a:p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4</a:t>
            </a:r>
          </a:p>
        </p:txBody>
      </p:sp>
    </p:spTree>
    <p:extLst>
      <p:ext uri="{BB962C8B-B14F-4D97-AF65-F5344CB8AC3E}">
        <p14:creationId xmlns:p14="http://schemas.microsoft.com/office/powerpoint/2010/main" val="242498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4FAF0-B9D2-FE0D-911E-F2AC67B9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8D6EE-DF66-551D-66B3-82A7434E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43460" cy="79212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ультразвукового датчика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57AB206-4817-E3C0-5DEF-6FF43E000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631" y="1722473"/>
            <a:ext cx="10509523" cy="4327451"/>
          </a:xfrm>
        </p:spPr>
      </p:pic>
    </p:spTree>
    <p:extLst>
      <p:ext uri="{BB962C8B-B14F-4D97-AF65-F5344CB8AC3E}">
        <p14:creationId xmlns:p14="http://schemas.microsoft.com/office/powerpoint/2010/main" val="1297038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E35BB-1368-60B9-0F10-DE9A07C2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F96D2-0C59-C82F-81AE-9BFFD0B81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548494-BC74-0459-6AA1-96B5787B0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9601200" cy="503422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три светодиода, заставить светодиоды загораться по очереди по мере уменьшения дистанции на ультразвуковом датчике.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RGB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-светодиод, сервопривод и ультразвуковой датчик. Назначить начальное положение сервопривода 0 градусов, а светодиод горит зелёным, когда перед датчиком появляется препятствие светодиод меняет цвет на красный, а сервопривод поворачивается на 180 градусов.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78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B7B22-3588-19E0-D867-AF6D95EE3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0B0E3-3AD4-8257-70C7-6F1F09A7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43460" cy="79212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фоторезистора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4B99A2-F173-A6A6-2B44-F2F398941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75637"/>
            <a:ext cx="10236993" cy="4178596"/>
          </a:xfrm>
        </p:spPr>
      </p:pic>
    </p:spTree>
    <p:extLst>
      <p:ext uri="{BB962C8B-B14F-4D97-AF65-F5344CB8AC3E}">
        <p14:creationId xmlns:p14="http://schemas.microsoft.com/office/powerpoint/2010/main" val="4249607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A8C73-8180-F030-B506-EF310DA8F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D6AF8-BD9F-0A73-F6FD-1A62720B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43460" cy="79212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ЖК-экрана. Пример 1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3C8729D-191D-09BC-60BB-86A4EEFA7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922" y="1860697"/>
            <a:ext cx="9658529" cy="4445733"/>
          </a:xfrm>
        </p:spPr>
      </p:pic>
    </p:spTree>
    <p:extLst>
      <p:ext uri="{BB962C8B-B14F-4D97-AF65-F5344CB8AC3E}">
        <p14:creationId xmlns:p14="http://schemas.microsoft.com/office/powerpoint/2010/main" val="875115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33E11-823E-BB05-F54E-CCB81A9D5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CEBDC-347E-C217-D599-F544A8A5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43460" cy="79212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ЖК-экрана. Пример 2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5FA7DF-1D1D-8836-0B35-563F75522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786" y="1701208"/>
            <a:ext cx="10026274" cy="4375299"/>
          </a:xfrm>
        </p:spPr>
      </p:pic>
    </p:spTree>
    <p:extLst>
      <p:ext uri="{BB962C8B-B14F-4D97-AF65-F5344CB8AC3E}">
        <p14:creationId xmlns:p14="http://schemas.microsoft.com/office/powerpoint/2010/main" val="3630826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A9143-CDBC-A64C-2A09-7CE62CFFF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5490E-E3D0-341F-171A-1FEDD900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496921-A91D-4ADF-E50F-8EC928EF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6866"/>
            <a:ext cx="9601200" cy="5154804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три светодиода и фоторезистор, заставить светодиоды загораться по мере убывания света.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ЖК-экран и ультразвуковой датчик. Вывести данные с датчика на экран.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ЖК-экран и фоторезистор. Вывести данные с фоторезистора на экран.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ЖК-экран и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RGB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-светодиод. Заставить светодиод гореть красным, желтым, зелёным, голубым, синим, фиолетовым (каждый цвет задерживается 5 секунд и меняется), в этот момент на экране будет выводиться название этого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83838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EEA53-31FA-9232-E3EF-189D80697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E05B6248-CF8F-BAE8-97A9-9AEE36624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466162"/>
              </p:ext>
            </p:extLst>
          </p:nvPr>
        </p:nvGraphicFramePr>
        <p:xfrm>
          <a:off x="1289016" y="385961"/>
          <a:ext cx="9768841" cy="1808480"/>
        </p:xfrm>
        <a:graphic>
          <a:graphicData uri="http://schemas.openxmlformats.org/drawingml/2006/table">
            <a:tbl>
              <a:tblPr/>
              <a:tblGrid>
                <a:gridCol w="9768841">
                  <a:extLst>
                    <a:ext uri="{9D8B030D-6E8A-4147-A177-3AD203B41FA5}">
                      <a16:colId xmlns:a16="http://schemas.microsoft.com/office/drawing/2014/main" val="400156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pinMode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(pin, mode)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5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effectLst/>
                        </a:rPr>
                        <a:t>Устанавливает режим работы пина </a:t>
                      </a:r>
                      <a:r>
                        <a:rPr lang="ru-RU" b="1" dirty="0" err="1">
                          <a:effectLst/>
                        </a:rPr>
                        <a:t>pin</a:t>
                      </a:r>
                      <a:r>
                        <a:rPr lang="ru-RU" dirty="0">
                          <a:effectLst/>
                        </a:rPr>
                        <a:t> на режим </a:t>
                      </a:r>
                      <a:r>
                        <a:rPr lang="ru-RU" b="1" dirty="0" err="1">
                          <a:effectLst/>
                        </a:rPr>
                        <a:t>mode</a:t>
                      </a:r>
                      <a:r>
                        <a:rPr lang="ru-RU" b="1" dirty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effectLst/>
                        </a:rPr>
                        <a:t>INPUT</a:t>
                      </a:r>
                      <a:r>
                        <a:rPr lang="ru-RU" dirty="0">
                          <a:effectLst/>
                        </a:rPr>
                        <a:t> - вход (все пины сконфигурированы так по умолчанию)</a:t>
                      </a: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effectLst/>
                        </a:rPr>
                        <a:t>OUTPUT</a:t>
                      </a:r>
                      <a:r>
                        <a:rPr lang="ru-RU" dirty="0">
                          <a:effectLst/>
                        </a:rPr>
                        <a:t> - выход (при использовании </a:t>
                      </a:r>
                      <a:r>
                        <a:rPr lang="ru-RU" dirty="0" err="1">
                          <a:effectLst/>
                        </a:rPr>
                        <a:t>analogWrite</a:t>
                      </a:r>
                      <a:r>
                        <a:rPr lang="ru-RU" dirty="0">
                          <a:effectLst/>
                        </a:rPr>
                        <a:t> ставится автоматически)</a:t>
                      </a: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effectLst/>
                        </a:rPr>
                        <a:t>INPUT_PULLUP</a:t>
                      </a:r>
                      <a:r>
                        <a:rPr lang="ru-RU" dirty="0">
                          <a:effectLst/>
                        </a:rPr>
                        <a:t> - подтяжка к питанию (например для обработки кнопок)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655074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4640DB8D-C1CD-833B-45C2-F695628B0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93886"/>
              </p:ext>
            </p:extLst>
          </p:nvPr>
        </p:nvGraphicFramePr>
        <p:xfrm>
          <a:off x="1289018" y="2211927"/>
          <a:ext cx="9768841" cy="1483360"/>
        </p:xfrm>
        <a:graphic>
          <a:graphicData uri="http://schemas.openxmlformats.org/drawingml/2006/table">
            <a:tbl>
              <a:tblPr/>
              <a:tblGrid>
                <a:gridCol w="9768841">
                  <a:extLst>
                    <a:ext uri="{9D8B030D-6E8A-4147-A177-3AD203B41FA5}">
                      <a16:colId xmlns:a16="http://schemas.microsoft.com/office/drawing/2014/main" val="3864701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digitalRead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(pin)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75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effectLst/>
                        </a:rPr>
                        <a:t>Читает состояние пина </a:t>
                      </a:r>
                      <a:r>
                        <a:rPr lang="ru-RU" b="1" dirty="0" err="1">
                          <a:effectLst/>
                        </a:rPr>
                        <a:t>pin</a:t>
                      </a:r>
                      <a:r>
                        <a:rPr lang="ru-RU" dirty="0">
                          <a:effectLst/>
                        </a:rPr>
                        <a:t> и возвращает :</a:t>
                      </a: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effectLst/>
                        </a:rPr>
                        <a:t>0 или </a:t>
                      </a:r>
                      <a:r>
                        <a:rPr lang="ru-RU" b="1" dirty="0">
                          <a:effectLst/>
                        </a:rPr>
                        <a:t>LOW</a:t>
                      </a:r>
                      <a:r>
                        <a:rPr lang="ru-RU" dirty="0">
                          <a:effectLst/>
                        </a:rPr>
                        <a:t> - на пине 0 Вольт (точнее 0-2.5В)</a:t>
                      </a: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effectLst/>
                        </a:rPr>
                        <a:t>1 или </a:t>
                      </a:r>
                      <a:r>
                        <a:rPr lang="ru-RU" b="1" dirty="0">
                          <a:effectLst/>
                        </a:rPr>
                        <a:t>HIGH</a:t>
                      </a:r>
                      <a:r>
                        <a:rPr lang="ru-RU" dirty="0">
                          <a:effectLst/>
                        </a:rPr>
                        <a:t> - на пине 5 Вольт (точнее 2.5-опорное В)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59557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446051C-E314-374F-43CE-411A59595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96445"/>
              </p:ext>
            </p:extLst>
          </p:nvPr>
        </p:nvGraphicFramePr>
        <p:xfrm>
          <a:off x="1289017" y="3686722"/>
          <a:ext cx="9768841" cy="1483360"/>
        </p:xfrm>
        <a:graphic>
          <a:graphicData uri="http://schemas.openxmlformats.org/drawingml/2006/table">
            <a:tbl>
              <a:tblPr/>
              <a:tblGrid>
                <a:gridCol w="9768841">
                  <a:extLst>
                    <a:ext uri="{9D8B030D-6E8A-4147-A177-3AD203B41FA5}">
                      <a16:colId xmlns:a16="http://schemas.microsoft.com/office/drawing/2014/main" val="3921812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digitalWrite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(pin, value)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49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effectLst/>
                        </a:rPr>
                        <a:t>Подаёт на пин </a:t>
                      </a:r>
                      <a:r>
                        <a:rPr lang="ru-RU" b="1" dirty="0" err="1">
                          <a:effectLst/>
                        </a:rPr>
                        <a:t>pin</a:t>
                      </a:r>
                      <a:r>
                        <a:rPr lang="ru-RU" dirty="0">
                          <a:effectLst/>
                        </a:rPr>
                        <a:t> сигнал </a:t>
                      </a:r>
                      <a:r>
                        <a:rPr lang="ru-RU" b="1" dirty="0" err="1">
                          <a:effectLst/>
                        </a:rPr>
                        <a:t>value</a:t>
                      </a:r>
                      <a:r>
                        <a:rPr lang="ru-RU" b="1" dirty="0">
                          <a:effectLst/>
                        </a:rPr>
                        <a:t>:</a:t>
                      </a:r>
                      <a:endParaRPr lang="ru-RU" dirty="0">
                        <a:effectLst/>
                      </a:endParaRP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effectLst/>
                        </a:rPr>
                        <a:t>0 или </a:t>
                      </a:r>
                      <a:r>
                        <a:rPr lang="ru-RU" b="1" dirty="0">
                          <a:effectLst/>
                        </a:rPr>
                        <a:t>LOW</a:t>
                      </a:r>
                      <a:r>
                        <a:rPr lang="ru-RU" dirty="0">
                          <a:effectLst/>
                        </a:rPr>
                        <a:t> - 0 Вольт (GND)</a:t>
                      </a: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effectLst/>
                        </a:rPr>
                        <a:t>1 или </a:t>
                      </a:r>
                      <a:r>
                        <a:rPr lang="ru-RU" b="1" dirty="0">
                          <a:effectLst/>
                        </a:rPr>
                        <a:t>HIGH</a:t>
                      </a:r>
                      <a:r>
                        <a:rPr lang="ru-RU" dirty="0">
                          <a:effectLst/>
                        </a:rPr>
                        <a:t> - 5 Вольт (точнее, напряжение питания)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85329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B5C8F56D-4F09-DBA5-557C-CC0446539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65900"/>
              </p:ext>
            </p:extLst>
          </p:nvPr>
        </p:nvGraphicFramePr>
        <p:xfrm>
          <a:off x="1289016" y="5166479"/>
          <a:ext cx="9768840" cy="1432560"/>
        </p:xfrm>
        <a:graphic>
          <a:graphicData uri="http://schemas.openxmlformats.org/drawingml/2006/table">
            <a:tbl>
              <a:tblPr/>
              <a:tblGrid>
                <a:gridCol w="9768840">
                  <a:extLst>
                    <a:ext uri="{9D8B030D-6E8A-4147-A177-3AD203B41FA5}">
                      <a16:colId xmlns:a16="http://schemas.microsoft.com/office/drawing/2014/main" val="106328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analogWrite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(pin, value)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3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effectLst/>
                        </a:rPr>
                        <a:t>Запускает генерацию ШИМ сигнала на пине </a:t>
                      </a:r>
                      <a:r>
                        <a:rPr lang="ru-RU" dirty="0" err="1">
                          <a:effectLst/>
                        </a:rPr>
                        <a:t>pin</a:t>
                      </a:r>
                      <a:r>
                        <a:rPr lang="ru-RU" dirty="0">
                          <a:effectLst/>
                        </a:rPr>
                        <a:t> со значением </a:t>
                      </a:r>
                      <a:r>
                        <a:rPr lang="ru-RU" dirty="0" err="1">
                          <a:effectLst/>
                        </a:rPr>
                        <a:t>value</a:t>
                      </a:r>
                      <a:r>
                        <a:rPr lang="ru-RU" dirty="0">
                          <a:effectLst/>
                        </a:rPr>
                        <a:t>. Для стандартного 8-ми битного режима это значение 0-255, соответствует коэффициенту заполнения 0-100%. ШИМ пины </a:t>
                      </a:r>
                      <a:r>
                        <a:rPr lang="ru-RU" dirty="0" err="1">
                          <a:effectLst/>
                        </a:rPr>
                        <a:t>ATmega</a:t>
                      </a:r>
                      <a:r>
                        <a:rPr lang="ru-RU" dirty="0">
                          <a:effectLst/>
                        </a:rPr>
                        <a:t> 328/168 (</a:t>
                      </a:r>
                      <a:r>
                        <a:rPr lang="ru-RU" dirty="0" err="1">
                          <a:effectLst/>
                        </a:rPr>
                        <a:t>Nano</a:t>
                      </a:r>
                      <a:r>
                        <a:rPr lang="ru-RU" dirty="0">
                          <a:effectLst/>
                        </a:rPr>
                        <a:t>, UNO, Mini): D3, D5, D6, D9, D10, D11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27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71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2E297-41F5-3019-E920-FDBF87C1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14080-AA7E-9056-3DCE-4689BC65A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3063251"/>
            <a:ext cx="8361229" cy="731498"/>
          </a:xfrm>
        </p:spPr>
        <p:txBody>
          <a:bodyPr/>
          <a:lstStyle/>
          <a:p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5</a:t>
            </a:r>
          </a:p>
        </p:txBody>
      </p:sp>
    </p:spTree>
    <p:extLst>
      <p:ext uri="{BB962C8B-B14F-4D97-AF65-F5344CB8AC3E}">
        <p14:creationId xmlns:p14="http://schemas.microsoft.com/office/powerpoint/2010/main" val="344548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325FC-0908-1266-9899-4650D74AD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E817-7625-677B-6108-D1A657BD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43460" cy="79212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модуля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RTC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6D4DF5-7591-9B09-82FE-FDA00B910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581" y="1767023"/>
            <a:ext cx="4139419" cy="451280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1934FF-2293-6A55-1232-E7393120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201" y="2552588"/>
            <a:ext cx="3813328" cy="25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67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0C47F-A0A0-BC98-7398-8294823CB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5D0A-0918-5327-5AD5-DB033EE7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10143460" cy="1293471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семисегментного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индикатора.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86823A7-938F-4AC3-F62C-4FB326339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448" y="2193402"/>
            <a:ext cx="8321103" cy="4332225"/>
          </a:xfrm>
        </p:spPr>
      </p:pic>
    </p:spTree>
    <p:extLst>
      <p:ext uri="{BB962C8B-B14F-4D97-AF65-F5344CB8AC3E}">
        <p14:creationId xmlns:p14="http://schemas.microsoft.com/office/powerpoint/2010/main" val="4225363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8D5EA-C7B0-3127-2D74-7D9A076E6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CE047-D8F3-13EC-B18E-94032785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для самостоятельной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92CFE0-C683-BEC0-DFF6-CBE0B5E1D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6866"/>
            <a:ext cx="9601200" cy="51548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модуль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RTC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вывести данные о годе, месяце, дне недели, времени в монитор порта.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Вывести эти данные на ЖК-экран.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Вывести время с модуля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RTC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семисигментный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индикатор.</a:t>
            </a:r>
          </a:p>
        </p:txBody>
      </p:sp>
    </p:spTree>
    <p:extLst>
      <p:ext uri="{BB962C8B-B14F-4D97-AF65-F5344CB8AC3E}">
        <p14:creationId xmlns:p14="http://schemas.microsoft.com/office/powerpoint/2010/main" val="1411926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2F75A-9D5C-B281-93C9-976EB3D0D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DEF19-7185-51C7-1D1F-244252C3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Игры на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Arduino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F4BC7F-2A4F-903C-89C1-DF6818E5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7446"/>
            <a:ext cx="9601200" cy="50342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https://wokwi.com/projects/291960996581343753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https://wokwi.com/projects/296135008348799496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1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3D887-0D20-B679-3E5B-EBADBAEB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B8AA98-ADC4-03EE-6E2A-5475BB6E1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464977"/>
              </p:ext>
            </p:extLst>
          </p:nvPr>
        </p:nvGraphicFramePr>
        <p:xfrm>
          <a:off x="1260865" y="1446376"/>
          <a:ext cx="10264827" cy="1982624"/>
        </p:xfrm>
        <a:graphic>
          <a:graphicData uri="http://schemas.openxmlformats.org/drawingml/2006/table">
            <a:tbl>
              <a:tblPr/>
              <a:tblGrid>
                <a:gridCol w="10264827">
                  <a:extLst>
                    <a:ext uri="{9D8B030D-6E8A-4147-A177-3AD203B41FA5}">
                      <a16:colId xmlns:a16="http://schemas.microsoft.com/office/drawing/2014/main" val="2789367980"/>
                    </a:ext>
                  </a:extLst>
                </a:gridCol>
              </a:tblGrid>
              <a:tr h="361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Serial.begin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(speed)</a:t>
                      </a:r>
                    </a:p>
                  </a:txBody>
                  <a:tcPr marL="48616" marR="48616" marT="48616" marB="4861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26192"/>
                  </a:ext>
                </a:extLst>
              </a:tr>
              <a:tr h="93800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effectLst/>
                        </a:rPr>
                        <a:t>Запустить связь по </a:t>
                      </a:r>
                      <a:r>
                        <a:rPr lang="ru-RU" sz="1800" dirty="0" err="1">
                          <a:effectLst/>
                        </a:rPr>
                        <a:t>Serial</a:t>
                      </a:r>
                      <a:r>
                        <a:rPr lang="ru-RU" sz="1800" dirty="0">
                          <a:effectLst/>
                        </a:rPr>
                        <a:t> на скорости </a:t>
                      </a:r>
                      <a:r>
                        <a:rPr lang="ru-RU" sz="1800" b="1" dirty="0" err="1">
                          <a:effectLst/>
                        </a:rPr>
                        <a:t>speed</a:t>
                      </a:r>
                      <a:r>
                        <a:rPr lang="ru-RU" sz="1800" dirty="0">
                          <a:effectLst/>
                        </a:rPr>
                        <a:t> (</a:t>
                      </a:r>
                      <a:r>
                        <a:rPr lang="ru-RU" sz="1800" dirty="0" err="1">
                          <a:effectLst/>
                        </a:rPr>
                        <a:t>baud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rate</a:t>
                      </a:r>
                      <a:r>
                        <a:rPr lang="ru-RU" sz="1800" dirty="0">
                          <a:effectLst/>
                        </a:rPr>
                        <a:t>, бит в секунду). Список скоростей для монитора порта </a:t>
                      </a:r>
                      <a:r>
                        <a:rPr lang="ru-RU" sz="1800" dirty="0" err="1">
                          <a:effectLst/>
                        </a:rPr>
                        <a:t>Arduino</a:t>
                      </a:r>
                      <a:r>
                        <a:rPr lang="ru-RU" sz="1800" dirty="0">
                          <a:effectLst/>
                        </a:rPr>
                        <a:t> IDE:</a:t>
                      </a: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effectLst/>
                        </a:rPr>
                        <a:t>9600 </a:t>
                      </a:r>
                      <a:r>
                        <a:rPr lang="ru-RU" sz="1800" dirty="0">
                          <a:effectLst/>
                        </a:rPr>
                        <a:t>чаще всего используется, можно назвать стандартной для большинства устройств с связью через TTL</a:t>
                      </a:r>
                    </a:p>
                    <a:p>
                      <a:pPr algn="l" fontAlgn="base">
                        <a:spcAft>
                          <a:spcPts val="37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effectLst/>
                        </a:rPr>
                        <a:t>115200 </a:t>
                      </a:r>
                      <a:r>
                        <a:rPr lang="ru-RU" sz="1800" dirty="0">
                          <a:effectLst/>
                        </a:rPr>
                        <a:t>тоже часто встречается</a:t>
                      </a:r>
                    </a:p>
                  </a:txBody>
                  <a:tcPr marL="48616" marR="48616" marT="48616" marB="4861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5693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0963F97-F87C-B64D-A899-90A8C378C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8464"/>
              </p:ext>
            </p:extLst>
          </p:nvPr>
        </p:nvGraphicFramePr>
        <p:xfrm>
          <a:off x="1260866" y="3503874"/>
          <a:ext cx="10264826" cy="1981200"/>
        </p:xfrm>
        <a:graphic>
          <a:graphicData uri="http://schemas.openxmlformats.org/drawingml/2006/table">
            <a:tbl>
              <a:tblPr/>
              <a:tblGrid>
                <a:gridCol w="10264826">
                  <a:extLst>
                    <a:ext uri="{9D8B030D-6E8A-4147-A177-3AD203B41FA5}">
                      <a16:colId xmlns:a16="http://schemas.microsoft.com/office/drawing/2014/main" val="1000032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delay(time)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66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effectLst/>
                        </a:rPr>
                        <a:t>"Приостанавливает" выполнение кода на </a:t>
                      </a:r>
                      <a:r>
                        <a:rPr lang="ru-RU" b="1" dirty="0" err="1">
                          <a:effectLst/>
                        </a:rPr>
                        <a:t>time</a:t>
                      </a:r>
                      <a:r>
                        <a:rPr lang="ru-RU" dirty="0">
                          <a:effectLst/>
                        </a:rPr>
                        <a:t> миллисекунд. Дальше функции </a:t>
                      </a:r>
                      <a:r>
                        <a:rPr lang="ru-RU" dirty="0" err="1">
                          <a:effectLst/>
                        </a:rPr>
                        <a:t>delay</a:t>
                      </a:r>
                      <a:r>
                        <a:rPr lang="ru-RU" dirty="0">
                          <a:effectLst/>
                        </a:rPr>
                        <a:t> выполнение кода не идёт, </a:t>
                      </a:r>
                      <a:r>
                        <a:rPr lang="ru-RU" b="1" dirty="0">
                          <a:effectLst/>
                        </a:rPr>
                        <a:t>за исключением прерываний</a:t>
                      </a:r>
                      <a:r>
                        <a:rPr lang="ru-RU" dirty="0">
                          <a:effectLst/>
                        </a:rPr>
                        <a:t>. Использовать рекомендуется только в самых крайних или тех случаях, когда </a:t>
                      </a:r>
                      <a:r>
                        <a:rPr lang="ru-RU" dirty="0" err="1">
                          <a:effectLst/>
                        </a:rPr>
                        <a:t>delay</a:t>
                      </a:r>
                      <a:r>
                        <a:rPr lang="ru-RU" dirty="0">
                          <a:effectLst/>
                        </a:rPr>
                        <a:t> не влияет на скорость работы устройства. </a:t>
                      </a:r>
                      <a:r>
                        <a:rPr lang="ru-RU" b="1" dirty="0" err="1">
                          <a:effectLst/>
                        </a:rPr>
                        <a:t>time</a:t>
                      </a:r>
                      <a:r>
                        <a:rPr lang="ru-RU" dirty="0">
                          <a:effectLst/>
                        </a:rPr>
                        <a:t> принимает тип данных </a:t>
                      </a:r>
                      <a:r>
                        <a:rPr lang="ru-RU" dirty="0" err="1">
                          <a:effectLst/>
                        </a:rPr>
                        <a:t>unsigned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long</a:t>
                      </a:r>
                      <a:r>
                        <a:rPr lang="ru-RU" dirty="0">
                          <a:effectLst/>
                        </a:rPr>
                        <a:t> и может приостановить выполнение на срок от 1 мс до ~50 суток (4 294 967 295 миллисекунд) с разрешением в 1 миллисекунду.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9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46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AF9B2D-9E40-81B1-FAB5-F1EB75FF6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0489"/>
              </p:ext>
            </p:extLst>
          </p:nvPr>
        </p:nvGraphicFramePr>
        <p:xfrm>
          <a:off x="1031358" y="321770"/>
          <a:ext cx="10706986" cy="6376491"/>
        </p:xfrm>
        <a:graphic>
          <a:graphicData uri="http://schemas.openxmlformats.org/drawingml/2006/table">
            <a:tbl>
              <a:tblPr/>
              <a:tblGrid>
                <a:gridCol w="10706986">
                  <a:extLst>
                    <a:ext uri="{9D8B030D-6E8A-4147-A177-3AD203B41FA5}">
                      <a16:colId xmlns:a16="http://schemas.microsoft.com/office/drawing/2014/main" val="4290470662"/>
                    </a:ext>
                  </a:extLst>
                </a:gridCol>
              </a:tblGrid>
              <a:tr h="237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if, else if, else</a:t>
                      </a:r>
                    </a:p>
                  </a:txBody>
                  <a:tcPr marL="17653" marR="17653" marT="17653" marB="176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26175"/>
                  </a:ext>
                </a:extLst>
              </a:tr>
              <a:tr h="5975425">
                <a:tc>
                  <a:txBody>
                    <a:bodyPr/>
                    <a:lstStyle/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при выполнения одного действия {} необязательны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if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a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&gt;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b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c = 10;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если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a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больше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b,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то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c = 10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else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c = 20;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если нет, то с = 20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вместо сравнения можно использовать лог. переменную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boolean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myFlag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, myFlag2;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if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myFlag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c = 10;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сложные условия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if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myflag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&amp;&amp; myFlag2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c = 10;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если оба флага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true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при выполнении двух и более {} обязательны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if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myFlag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{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с = 10;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b = c;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}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else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{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с = 20;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b = a;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}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byte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buttonState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;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if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buttonState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== 1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a = 10;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если </a:t>
                      </a:r>
                      <a:r>
                        <a:rPr lang="en-US" sz="1800" dirty="0" err="1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buttonState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 1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else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if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buttonState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== 2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2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a = 20;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если нет, но если </a:t>
                      </a:r>
                      <a:r>
                        <a:rPr lang="en-US" sz="1800" dirty="0" err="1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buttonState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 2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2" charset="0"/>
                        </a:rPr>
                        <a:t>else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2" charset="0"/>
                        </a:rPr>
                        <a:t> a = 30;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2" charset="0"/>
                        </a:rPr>
                        <a:t>если и это не верно, то вот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2" charset="0"/>
                      </a:endParaRPr>
                    </a:p>
                  </a:txBody>
                  <a:tcPr marL="17653" marR="17653" marT="17653" marB="1765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97003-D7E3-85DB-ACE9-ADAD7EE72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1E9C3FB-02E4-5D0A-4162-85759AA15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94716"/>
              </p:ext>
            </p:extLst>
          </p:nvPr>
        </p:nvGraphicFramePr>
        <p:xfrm>
          <a:off x="1180619" y="266218"/>
          <a:ext cx="10787604" cy="6474019"/>
        </p:xfrm>
        <a:graphic>
          <a:graphicData uri="http://schemas.openxmlformats.org/drawingml/2006/table">
            <a:tbl>
              <a:tblPr/>
              <a:tblGrid>
                <a:gridCol w="10787604">
                  <a:extLst>
                    <a:ext uri="{9D8B030D-6E8A-4147-A177-3AD203B41FA5}">
                      <a16:colId xmlns:a16="http://schemas.microsoft.com/office/drawing/2014/main" val="2065537396"/>
                    </a:ext>
                  </a:extLst>
                </a:gridCol>
              </a:tblGrid>
              <a:tr h="11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switch.. case</a:t>
                      </a:r>
                    </a:p>
                  </a:txBody>
                  <a:tcPr marL="18020" marR="18020" marT="18020" marB="1802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42301"/>
                  </a:ext>
                </a:extLst>
              </a:tr>
              <a:tr h="6133179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r>
                        <a:rPr lang="ru-RU" sz="1600" dirty="0">
                          <a:effectLst/>
                        </a:rPr>
                        <a:t>Оператор выбора, заменяет конструкцию с </a:t>
                      </a:r>
                      <a:r>
                        <a:rPr lang="en-US" sz="1600" b="1" dirty="0">
                          <a:effectLst/>
                        </a:rPr>
                        <a:t>else if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ru-RU" sz="1600" dirty="0">
                        <a:effectLst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switch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val</a:t>
                      </a:r>
                      <a:r>
                        <a:rPr lang="en-US" sz="16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)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{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case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1: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выполнить, если </a:t>
                      </a:r>
                      <a:r>
                        <a:rPr lang="en-US" sz="1600" dirty="0" err="1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val</a:t>
                      </a: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 == 1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break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;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case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2: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выполнить, если </a:t>
                      </a:r>
                      <a:r>
                        <a:rPr lang="en-US" sz="1600" dirty="0" err="1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val</a:t>
                      </a: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 == 2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break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;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default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: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выполнить, если </a:t>
                      </a:r>
                      <a:r>
                        <a:rPr lang="en-US" sz="1600" dirty="0" err="1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val</a:t>
                      </a: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ни 1 ни 2</a:t>
                      </a:r>
                      <a:endParaRPr lang="ru-RU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default </a:t>
                      </a: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опционален</a:t>
                      </a:r>
                      <a:endParaRPr lang="ru-RU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break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;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}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Оператор </a:t>
                      </a:r>
                      <a:r>
                        <a:rPr lang="en-US" sz="1600" b="1" dirty="0">
                          <a:effectLst/>
                        </a:rPr>
                        <a:t>break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>
                          <a:effectLst/>
                        </a:rPr>
                        <a:t>очень важен, позволяет выйти из </a:t>
                      </a:r>
                      <a:r>
                        <a:rPr lang="en-US" sz="1600" dirty="0">
                          <a:effectLst/>
                        </a:rPr>
                        <a:t>switch. </a:t>
                      </a:r>
                      <a:r>
                        <a:rPr lang="ru-RU" sz="1600" dirty="0">
                          <a:effectLst/>
                        </a:rPr>
                        <a:t>Но можно использовать так:</a:t>
                      </a: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switch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val</a:t>
                      </a:r>
                      <a:r>
                        <a:rPr lang="en-US" sz="16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)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{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case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1: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case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2: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case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3: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case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4: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выполнить, если </a:t>
                      </a:r>
                      <a:r>
                        <a:rPr lang="en-US" sz="1600" dirty="0" err="1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val</a:t>
                      </a: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 == 1, 2, 3 </a:t>
                      </a: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или 4</a:t>
                      </a:r>
                      <a:endParaRPr lang="ru-RU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break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;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case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5: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ru-RU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выполнить, если </a:t>
                      </a:r>
                      <a:r>
                        <a:rPr lang="en-US" sz="1600" dirty="0" err="1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val</a:t>
                      </a:r>
                      <a:r>
                        <a:rPr lang="en-US" sz="16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 == 5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break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;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}</a:t>
                      </a:r>
                      <a:endParaRPr lang="en-US" sz="16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</a:txBody>
                  <a:tcPr marL="18020" marR="18020" marT="18020" marB="1802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3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6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5B65A-D05B-393A-D521-19DCCC425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77F3D16-383C-0F39-CADC-7DB37030A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83007"/>
              </p:ext>
            </p:extLst>
          </p:nvPr>
        </p:nvGraphicFramePr>
        <p:xfrm>
          <a:off x="1152825" y="799534"/>
          <a:ext cx="10607053" cy="3545880"/>
        </p:xfrm>
        <a:graphic>
          <a:graphicData uri="http://schemas.openxmlformats.org/drawingml/2006/table">
            <a:tbl>
              <a:tblPr/>
              <a:tblGrid>
                <a:gridCol w="10607053">
                  <a:extLst>
                    <a:ext uri="{9D8B030D-6E8A-4147-A177-3AD203B41FA5}">
                      <a16:colId xmlns:a16="http://schemas.microsoft.com/office/drawing/2014/main" val="299199248"/>
                    </a:ext>
                  </a:extLst>
                </a:gridCol>
              </a:tblGrid>
              <a:tr h="411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for</a:t>
                      </a:r>
                    </a:p>
                  </a:txBody>
                  <a:tcPr marL="52862" marR="52862" marT="52862" marB="52862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83601"/>
                  </a:ext>
                </a:extLst>
              </a:tr>
              <a:tr h="3074396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Цикл - "счётчик". </a:t>
                      </a:r>
                      <a:r>
                        <a:rPr lang="en-US" sz="1800" i="1" dirty="0">
                          <a:effectLst/>
                        </a:rPr>
                        <a:t>for (</a:t>
                      </a:r>
                      <a:r>
                        <a:rPr lang="ru-RU" sz="1800" i="1" dirty="0">
                          <a:effectLst/>
                        </a:rPr>
                        <a:t>инициализация; условие; инкремент)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for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(</a:t>
                      </a:r>
                      <a:r>
                        <a:rPr lang="en-US" sz="1800" b="0" dirty="0">
                          <a:solidFill>
                            <a:srgbClr val="00979C"/>
                          </a:solidFill>
                          <a:effectLst/>
                          <a:latin typeface="Inconsolata" pitchFamily="1" charset="0"/>
                        </a:rPr>
                        <a:t>int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= 0;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&lt;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10;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++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{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a =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а примет значения от 0 до 9 на каждой итерации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Serial.</a:t>
                      </a:r>
                      <a:r>
                        <a:rPr lang="en-US" sz="1800" dirty="0" err="1">
                          <a:solidFill>
                            <a:srgbClr val="D35400"/>
                          </a:solidFill>
                          <a:effectLst/>
                          <a:latin typeface="Inconsolata" pitchFamily="1" charset="0"/>
                        </a:rPr>
                        <a:t>println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вывод в порт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}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для одного действия {} не нужны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for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(</a:t>
                      </a:r>
                      <a:r>
                        <a:rPr lang="en-US" sz="1800" b="0" dirty="0">
                          <a:solidFill>
                            <a:srgbClr val="00979C"/>
                          </a:solidFill>
                          <a:effectLst/>
                          <a:latin typeface="Inconsolata" pitchFamily="1" charset="0"/>
                        </a:rPr>
                        <a:t>int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= 0;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&lt;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10;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++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)</a:t>
                      </a:r>
                      <a:endParaRPr lang="en-US" sz="18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Serial.</a:t>
                      </a:r>
                      <a:r>
                        <a:rPr lang="en-US" sz="1800" dirty="0" err="1">
                          <a:solidFill>
                            <a:srgbClr val="D35400"/>
                          </a:solidFill>
                          <a:effectLst/>
                          <a:latin typeface="Inconsolata" pitchFamily="1" charset="0"/>
                        </a:rPr>
                        <a:t>println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; </a:t>
                      </a:r>
                      <a:r>
                        <a:rPr lang="en-US" sz="18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</a:t>
                      </a:r>
                      <a:r>
                        <a:rPr lang="ru-RU" sz="1800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вывод в порт</a:t>
                      </a:r>
                      <a:endParaRPr lang="ru-RU" sz="1800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</a:txBody>
                  <a:tcPr marL="52862" marR="52862" marT="52862" marB="52862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37394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C2D08F1-FC3F-4A16-AE41-98C350D91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9249"/>
              </p:ext>
            </p:extLst>
          </p:nvPr>
        </p:nvGraphicFramePr>
        <p:xfrm>
          <a:off x="1152825" y="4345414"/>
          <a:ext cx="10607053" cy="1706880"/>
        </p:xfrm>
        <a:graphic>
          <a:graphicData uri="http://schemas.openxmlformats.org/drawingml/2006/table">
            <a:tbl>
              <a:tblPr/>
              <a:tblGrid>
                <a:gridCol w="10607053">
                  <a:extLst>
                    <a:ext uri="{9D8B030D-6E8A-4147-A177-3AD203B41FA5}">
                      <a16:colId xmlns:a16="http://schemas.microsoft.com/office/drawing/2014/main" val="1476081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-apple-system"/>
                        </a:rPr>
                        <a:t>while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017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</a:rPr>
                        <a:t>Цикл с предусловием.</a:t>
                      </a: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b="0" dirty="0" err="1">
                          <a:solidFill>
                            <a:srgbClr val="5E6D03"/>
                          </a:solidFill>
                          <a:effectLst/>
                          <a:latin typeface="Inconsolata" pitchFamily="1" charset="0"/>
                        </a:rPr>
                        <a:t>while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ru-RU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(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a </a:t>
                      </a:r>
                      <a:r>
                        <a:rPr lang="ru-RU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&lt;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b</a:t>
                      </a:r>
                      <a:r>
                        <a:rPr lang="ru-RU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)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  <a:latin typeface="Inconsolata" pitchFamily="1" charset="0"/>
                        </a:rPr>
                        <a:t> </a:t>
                      </a:r>
                      <a:r>
                        <a:rPr lang="ru-RU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{</a:t>
                      </a:r>
                      <a:endParaRPr lang="ru-RU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rgbClr val="727576"/>
                          </a:solidFill>
                          <a:effectLst/>
                          <a:latin typeface="Inconsolata" pitchFamily="1" charset="0"/>
                        </a:rPr>
                        <a:t>// выполняется, пока a меньше b</a:t>
                      </a:r>
                      <a:endParaRPr lang="ru-RU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  <a:p>
                      <a:pPr algn="l" rtl="0" fontAlgn="ctr"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rgbClr val="777777"/>
                          </a:solidFill>
                          <a:effectLst/>
                          <a:latin typeface="Inconsolata" pitchFamily="1" charset="0"/>
                        </a:rPr>
                        <a:t>}</a:t>
                      </a:r>
                      <a:endParaRPr lang="ru-RU" dirty="0">
                        <a:solidFill>
                          <a:srgbClr val="AAAAAA"/>
                        </a:solidFill>
                        <a:effectLst/>
                        <a:latin typeface="Inconsolata" pitchFamily="1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92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21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FD04C-267C-5AFF-8D8F-6BC162FD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1A17B-D5A1-0DFF-DDFB-D06BB3FA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323753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Ссылки на синтаксис и функции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Arduino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A94F4C-797C-5E09-5CFB-6ABC34E5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https://alexgyver.ru/lessons/arduino-reference/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https://gb.ru/blog/arduino/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1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3B8BB-3E50-BC88-A455-18F046E61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3063251"/>
            <a:ext cx="8361229" cy="731498"/>
          </a:xfrm>
        </p:spPr>
        <p:txBody>
          <a:bodyPr/>
          <a:lstStyle/>
          <a:p>
            <a:r>
              <a:rPr lang="ru-RU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1688821717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599</TotalTime>
  <Words>1267</Words>
  <Application>Microsoft Office PowerPoint</Application>
  <PresentationFormat>Широкоэкранный</PresentationFormat>
  <Paragraphs>134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-apple-system</vt:lpstr>
      <vt:lpstr>Arial</vt:lpstr>
      <vt:lpstr>Franklin Gothic Book</vt:lpstr>
      <vt:lpstr>Inconsolata</vt:lpstr>
      <vt:lpstr>Tahoma</vt:lpstr>
      <vt:lpstr>Уголки</vt:lpstr>
      <vt:lpstr>Написание простой программы для Arduino Uno</vt:lpstr>
      <vt:lpstr>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синтаксис и функции Arduino</vt:lpstr>
      <vt:lpstr>Задание 1</vt:lpstr>
      <vt:lpstr>Подключение светодиода</vt:lpstr>
      <vt:lpstr>Подключение кнопки</vt:lpstr>
      <vt:lpstr>Задание для самостоятельной работы</vt:lpstr>
      <vt:lpstr>Подключение RGB-светодиода</vt:lpstr>
      <vt:lpstr>Задание для самостоятельной работы</vt:lpstr>
      <vt:lpstr>Задание 3</vt:lpstr>
      <vt:lpstr>Подключение скользящего потенциометра</vt:lpstr>
      <vt:lpstr>Задание для самостоятельной работы</vt:lpstr>
      <vt:lpstr>Подключение датчика температуры/влажности (DHT22)</vt:lpstr>
      <vt:lpstr>Подключение пьезодинамика</vt:lpstr>
      <vt:lpstr>Задание для самостоятельной работы</vt:lpstr>
      <vt:lpstr>Задание для самостоятельной работы</vt:lpstr>
      <vt:lpstr>Задание для самостоятельной работы</vt:lpstr>
      <vt:lpstr>Задание 4</vt:lpstr>
      <vt:lpstr>Подключение ультразвукового датчика</vt:lpstr>
      <vt:lpstr>Задание для самостоятельной работы</vt:lpstr>
      <vt:lpstr>Подключение фоторезистора</vt:lpstr>
      <vt:lpstr>Подключение ЖК-экрана. Пример 1</vt:lpstr>
      <vt:lpstr>Подключение ЖК-экрана. Пример 2</vt:lpstr>
      <vt:lpstr>Задание для самостоятельной работы</vt:lpstr>
      <vt:lpstr>Задание 5</vt:lpstr>
      <vt:lpstr>Подключение модуля RTC</vt:lpstr>
      <vt:lpstr>Подключение семисегментного индикатора.</vt:lpstr>
      <vt:lpstr>Задание для самостоятельной работы</vt:lpstr>
      <vt:lpstr>Игры на Arduino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Ангелина Решетникова</dc:creator>
  <cp:lastModifiedBy>Ангелина Решетникова</cp:lastModifiedBy>
  <cp:revision>17</cp:revision>
  <dcterms:created xsi:type="dcterms:W3CDTF">2025-02-13T17:01:45Z</dcterms:created>
  <dcterms:modified xsi:type="dcterms:W3CDTF">2025-03-07T03:44:47Z</dcterms:modified>
</cp:coreProperties>
</file>